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64" r:id="rId4"/>
    <p:sldId id="262" r:id="rId5"/>
    <p:sldId id="263" r:id="rId6"/>
    <p:sldId id="261" r:id="rId7"/>
    <p:sldId id="269" r:id="rId8"/>
    <p:sldId id="273" r:id="rId9"/>
    <p:sldId id="275" r:id="rId10"/>
    <p:sldId id="265" r:id="rId11"/>
    <p:sldId id="271" r:id="rId12"/>
    <p:sldId id="266" r:id="rId13"/>
    <p:sldId id="277" r:id="rId14"/>
    <p:sldId id="270" r:id="rId15"/>
    <p:sldId id="278" r:id="rId16"/>
    <p:sldId id="272" r:id="rId17"/>
    <p:sldId id="279" r:id="rId18"/>
    <p:sldId id="281" r:id="rId19"/>
    <p:sldId id="282" r:id="rId20"/>
    <p:sldId id="283" r:id="rId21"/>
    <p:sldId id="268" r:id="rId22"/>
    <p:sldId id="284" r:id="rId23"/>
    <p:sldId id="276" r:id="rId24"/>
    <p:sldId id="274" r:id="rId2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5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195" autoAdjust="0"/>
    <p:restoredTop sz="94660"/>
  </p:normalViewPr>
  <p:slideViewPr>
    <p:cSldViewPr>
      <p:cViewPr varScale="1">
        <p:scale>
          <a:sx n="55" d="100"/>
          <a:sy n="55" d="100"/>
        </p:scale>
        <p:origin x="-84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A207D-0136-416F-B595-A0A04D9C37B5}" type="datetimeFigureOut">
              <a:rPr lang="de-DE" smtClean="0"/>
              <a:pPr/>
              <a:t>21.04.2009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5D60D-AEBD-4B30-B97D-AD709FEE0B8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2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2844" y="323828"/>
            <a:ext cx="6715172" cy="511156"/>
          </a:xfrm>
        </p:spPr>
        <p:txBody>
          <a:bodyPr/>
          <a:lstStyle/>
          <a:p>
            <a:r>
              <a:rPr lang="de-DE" dirty="0" smtClean="0"/>
              <a:t>Titelmasterformat </a:t>
            </a:r>
            <a:r>
              <a:rPr lang="de-DE" dirty="0" err="1" smtClean="0"/>
              <a:t>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29.04.2009 – MySQL Conference and Expo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Automated Data Versioning © DDEngine.org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2844" y="350838"/>
            <a:ext cx="6715172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>
                <a:solidFill>
                  <a:srgbClr val="555555"/>
                </a:solidFill>
              </a:rPr>
              <a:t>Titel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2844" y="1000108"/>
            <a:ext cx="8543956" cy="5126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/>
          <p:cNvCxnSpPr/>
          <p:nvPr/>
        </p:nvCxnSpPr>
        <p:spPr>
          <a:xfrm>
            <a:off x="0" y="857232"/>
            <a:ext cx="6429388" cy="158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0" y="911208"/>
            <a:ext cx="9144000" cy="1588"/>
          </a:xfrm>
          <a:prstGeom prst="line">
            <a:avLst/>
          </a:prstGeom>
          <a:ln w="6350">
            <a:solidFill>
              <a:srgbClr val="55555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17430" y="6303982"/>
            <a:ext cx="9144000" cy="1588"/>
          </a:xfrm>
          <a:prstGeom prst="line">
            <a:avLst/>
          </a:prstGeom>
          <a:ln w="6350">
            <a:solidFill>
              <a:srgbClr val="555555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work\ddengine\ddengine\designs\log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912897" y="-16995"/>
            <a:ext cx="2231135" cy="856800"/>
          </a:xfrm>
          <a:prstGeom prst="rect">
            <a:avLst/>
          </a:prstGeom>
          <a:noFill/>
        </p:spPr>
      </p:pic>
      <p:cxnSp>
        <p:nvCxnSpPr>
          <p:cNvPr id="34" name="Form 33"/>
          <p:cNvCxnSpPr/>
          <p:nvPr/>
        </p:nvCxnSpPr>
        <p:spPr>
          <a:xfrm flipV="1">
            <a:off x="6429388" y="432006"/>
            <a:ext cx="486906" cy="425226"/>
          </a:xfrm>
          <a:prstGeom prst="curvedConnector3">
            <a:avLst>
              <a:gd name="adj1" fmla="val 77891"/>
            </a:avLst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55555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images_presentation.vsd/Zeichnung/~architecture/Rechteck.21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Automated data versioning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501122" cy="2186006"/>
          </a:xfrm>
        </p:spPr>
        <p:txBody>
          <a:bodyPr>
            <a:normAutofit fontScale="92500" lnSpcReduction="10000"/>
          </a:bodyPr>
          <a:lstStyle/>
          <a:p>
            <a:r>
              <a:rPr lang="de-DE" sz="2400" u="sng" dirty="0" smtClean="0"/>
              <a:t>Peter Benjamin Volk</a:t>
            </a:r>
            <a:r>
              <a:rPr lang="de-DE" sz="2400" baseline="30000" dirty="0" smtClean="0"/>
              <a:t> * +</a:t>
            </a:r>
            <a:r>
              <a:rPr lang="de-DE" sz="2400" dirty="0" smtClean="0"/>
              <a:t>, Guillaume </a:t>
            </a:r>
            <a:r>
              <a:rPr lang="de-DE" sz="2400" dirty="0" err="1" smtClean="0"/>
              <a:t>Delannoy</a:t>
            </a:r>
            <a:r>
              <a:rPr lang="de-DE" sz="2400" baseline="30000" dirty="0" smtClean="0"/>
              <a:t> *</a:t>
            </a:r>
            <a:endParaRPr lang="de-DE" sz="2400" dirty="0" smtClean="0"/>
          </a:p>
          <a:p>
            <a:endParaRPr lang="de-DE" sz="2400" baseline="30000" dirty="0" smtClean="0"/>
          </a:p>
          <a:p>
            <a:r>
              <a:rPr lang="de-DE" sz="2400" baseline="30000" dirty="0" smtClean="0"/>
              <a:t>*</a:t>
            </a:r>
            <a:r>
              <a:rPr lang="de-DE" sz="2400" dirty="0" err="1" smtClean="0"/>
              <a:t>DDEngine.org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baseline="30000" dirty="0" smtClean="0"/>
              <a:t>+</a:t>
            </a:r>
            <a:r>
              <a:rPr lang="de-DE" sz="2400" dirty="0" smtClean="0"/>
              <a:t>Technische Universität Dresden</a:t>
            </a:r>
          </a:p>
          <a:p>
            <a:r>
              <a:rPr lang="de-DE" sz="2400" dirty="0" smtClean="0"/>
              <a:t>Database Technology Group</a:t>
            </a:r>
            <a:endParaRPr lang="de-DE" sz="24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C6AE60A-B69C-4790-82F7-3882EDF23186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428868"/>
            <a:ext cx="8715436" cy="164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4429132"/>
            <a:ext cx="8967349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Query expansion (Update)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142984"/>
            <a:ext cx="5700247" cy="847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feld 9"/>
          <p:cNvSpPr txBox="1"/>
          <p:nvPr/>
        </p:nvSpPr>
        <p:spPr>
          <a:xfrm>
            <a:off x="285720" y="235743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SINGLE</a:t>
            </a:r>
            <a:endParaRPr lang="en-US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214282" y="1142984"/>
            <a:ext cx="93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Original</a:t>
            </a:r>
            <a:endParaRPr lang="en-US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285720" y="4357694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DOUBLE</a:t>
            </a:r>
            <a:endParaRPr lang="en-US" b="1" dirty="0"/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10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(I)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1285860"/>
            <a:ext cx="446867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11</a:t>
            </a:fld>
            <a:endParaRPr lang="de-DE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1285860"/>
            <a:ext cx="4470051" cy="42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retrieval 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1" dirty="0" smtClean="0"/>
              <a:t>Data Version selectable via session variable (</a:t>
            </a:r>
            <a:r>
              <a:rPr lang="en-US" i="1" dirty="0" err="1" smtClean="0"/>
              <a:t>revision_select_mode</a:t>
            </a:r>
            <a:r>
              <a:rPr lang="en-US" b="0" i="1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current (default)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history </a:t>
            </a:r>
            <a:r>
              <a:rPr lang="en-US" dirty="0" smtClean="0">
                <a:sym typeface="Wingdings" pitchFamily="2" charset="2"/>
              </a:rPr>
              <a:t> All historic data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b="0" i="1" dirty="0" smtClean="0"/>
              <a:t>deleted </a:t>
            </a:r>
            <a:r>
              <a:rPr lang="en-US" b="0" i="1" dirty="0" smtClean="0">
                <a:sym typeface="Wingdings" pitchFamily="2" charset="2"/>
              </a:rPr>
              <a:t> All deleted data sets</a:t>
            </a:r>
          </a:p>
          <a:p>
            <a:pPr lvl="1">
              <a:buFont typeface="Arial" pitchFamily="34" charset="0"/>
              <a:buChar char="•"/>
            </a:pPr>
            <a:r>
              <a:rPr lang="en-US" i="1" dirty="0" smtClean="0">
                <a:sym typeface="Wingdings" pitchFamily="2" charset="2"/>
              </a:rPr>
              <a:t>time  Data set to a specific time</a:t>
            </a:r>
            <a:endParaRPr lang="en-US" b="0" i="1" dirty="0" smtClean="0"/>
          </a:p>
          <a:p>
            <a:r>
              <a:rPr lang="en-US" b="0" i="1" dirty="0" smtClean="0"/>
              <a:t>Extended Selection (</a:t>
            </a:r>
            <a:r>
              <a:rPr lang="en-US" i="1" dirty="0" err="1" smtClean="0"/>
              <a:t>revision_select_asof</a:t>
            </a:r>
            <a:r>
              <a:rPr lang="en-US" i="1" dirty="0" smtClean="0"/>
              <a:t>, </a:t>
            </a:r>
            <a:r>
              <a:rPr lang="en-US" i="1" dirty="0" err="1" smtClean="0"/>
              <a:t>revision_select_mode</a:t>
            </a:r>
            <a:r>
              <a:rPr lang="en-US" b="0" i="1" dirty="0" smtClean="0"/>
              <a:t>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ym typeface="Wingdings" pitchFamily="2" charset="2"/>
              </a:rPr>
              <a:t>time  specifies the exact point of time of the version</a:t>
            </a:r>
            <a:endParaRPr lang="en-US" b="0" i="1" dirty="0" smtClean="0"/>
          </a:p>
          <a:p>
            <a:pPr lvl="1">
              <a:buFont typeface="Arial" pitchFamily="34" charset="0"/>
              <a:buChar char="•"/>
            </a:pPr>
            <a:endParaRPr lang="en-US" b="0" i="1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12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(II)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8857" y="968605"/>
            <a:ext cx="5526222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42844" y="2571744"/>
            <a:ext cx="2500330" cy="3214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Versioning schemas (II)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5286380" y="1285860"/>
            <a:ext cx="3857620" cy="4500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071546"/>
            <a:ext cx="2143140" cy="24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4676" y="1385008"/>
            <a:ext cx="3500462" cy="429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643182"/>
            <a:ext cx="2352686" cy="308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Ellipse 10"/>
          <p:cNvSpPr/>
          <p:nvPr/>
        </p:nvSpPr>
        <p:spPr>
          <a:xfrm>
            <a:off x="0" y="1000108"/>
            <a:ext cx="9144000" cy="521497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lipse 12"/>
          <p:cNvSpPr/>
          <p:nvPr/>
        </p:nvSpPr>
        <p:spPr>
          <a:xfrm>
            <a:off x="2643174" y="714356"/>
            <a:ext cx="2500330" cy="32147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llipse 13"/>
          <p:cNvSpPr/>
          <p:nvPr/>
        </p:nvSpPr>
        <p:spPr>
          <a:xfrm>
            <a:off x="5143504" y="928670"/>
            <a:ext cx="4000496" cy="48577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e 14"/>
          <p:cNvSpPr/>
          <p:nvPr/>
        </p:nvSpPr>
        <p:spPr>
          <a:xfrm>
            <a:off x="0" y="2214554"/>
            <a:ext cx="2714612" cy="3500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14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Table creation (II)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1" dirty="0" smtClean="0"/>
              <a:t>Revision engine as “normal” storage engine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create table CUSTOMER (</a:t>
            </a:r>
            <a:br>
              <a:rPr lang="en-US" sz="2000" b="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ID_CUSTOMER </a:t>
            </a:r>
            <a:r>
              <a:rPr lang="en-US" sz="2000" b="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 not null primary key,</a:t>
            </a:r>
            <a:br>
              <a:rPr lang="en-US" sz="2000" b="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FNAME char(20),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SNAME char(20),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STREET char(50),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CITY char(50),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ZIP </a:t>
            </a:r>
            <a:r>
              <a:rPr lang="en-US" sz="2000" b="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(10),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CREATOR char(50)</a:t>
            </a:r>
            <a:br>
              <a:rPr lang="en-US" sz="2000" b="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engine=revision comment="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InnoDB,Archive:DOUBLE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";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endParaRPr lang="en-US" sz="2000" b="0" i="1" dirty="0"/>
          </a:p>
        </p:txBody>
      </p:sp>
      <p:sp>
        <p:nvSpPr>
          <p:cNvPr id="8" name="Ellipse 7"/>
          <p:cNvSpPr/>
          <p:nvPr/>
        </p:nvSpPr>
        <p:spPr>
          <a:xfrm>
            <a:off x="3216980" y="4143380"/>
            <a:ext cx="3857652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9537" y="5214950"/>
            <a:ext cx="917213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15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(III)</a:t>
            </a:r>
            <a:endParaRPr lang="en-US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16</a:t>
            </a:fld>
            <a:endParaRPr lang="de-DE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100140"/>
            <a:ext cx="5034687" cy="482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Automatic table type selection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2000" dirty="0" smtClean="0">
              <a:solidFill>
                <a:srgbClr val="555555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dirty="0" smtClean="0">
                <a:solidFill>
                  <a:srgbClr val="555555"/>
                </a:solidFill>
                <a:latin typeface="Courier New" pitchFamily="49" charset="0"/>
                <a:cs typeface="Courier New" pitchFamily="49" charset="0"/>
              </a:rPr>
              <a:t>engine=revision comment="</a:t>
            </a:r>
            <a:r>
              <a:rPr lang="en-US" sz="2000" dirty="0" err="1" smtClean="0">
                <a:solidFill>
                  <a:srgbClr val="555555"/>
                </a:solidFill>
                <a:latin typeface="Courier New" pitchFamily="49" charset="0"/>
                <a:cs typeface="Courier New" pitchFamily="49" charset="0"/>
              </a:rPr>
              <a:t>InnoDB,AUTO:DOUBLE</a:t>
            </a:r>
            <a:r>
              <a:rPr lang="en-US" sz="2000" dirty="0" smtClean="0">
                <a:solidFill>
                  <a:srgbClr val="555555"/>
                </a:solidFill>
                <a:latin typeface="Courier New" pitchFamily="49" charset="0"/>
                <a:cs typeface="Courier New" pitchFamily="49" charset="0"/>
              </a:rPr>
              <a:t>";</a:t>
            </a:r>
          </a:p>
          <a:p>
            <a:endParaRPr lang="en-US" sz="2000" dirty="0" smtClean="0">
              <a:solidFill>
                <a:srgbClr val="555555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0" i="1" dirty="0" smtClean="0"/>
              <a:t>Versioning tables rarely selected</a:t>
            </a:r>
          </a:p>
          <a:p>
            <a:r>
              <a:rPr lang="en-US" b="0" i="1" dirty="0" smtClean="0"/>
              <a:t>Tradeoff between select/insert performance and disk consumption</a:t>
            </a:r>
          </a:p>
          <a:p>
            <a:r>
              <a:rPr lang="en-US" b="0" i="1" dirty="0" smtClean="0"/>
              <a:t>If Versioning tables selected then for long time period </a:t>
            </a:r>
            <a:r>
              <a:rPr lang="en-US" b="0" i="1" dirty="0" smtClean="0">
                <a:sym typeface="Wingdings" pitchFamily="2" charset="2"/>
              </a:rPr>
              <a:t> automated table transformation</a:t>
            </a:r>
            <a:endParaRPr lang="en-US" b="0" i="1" dirty="0" smtClean="0"/>
          </a:p>
          <a:p>
            <a:endParaRPr lang="en-US" b="0" i="1" dirty="0" smtClean="0"/>
          </a:p>
        </p:txBody>
      </p:sp>
      <p:sp>
        <p:nvSpPr>
          <p:cNvPr id="7" name="Ellipse 6"/>
          <p:cNvSpPr/>
          <p:nvPr/>
        </p:nvSpPr>
        <p:spPr>
          <a:xfrm>
            <a:off x="5286380" y="1285860"/>
            <a:ext cx="1643074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17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Tradeoff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1" dirty="0" smtClean="0"/>
              <a:t>Permanent transformation between versioning table types expensive (drop old table, create new table, insert data)</a:t>
            </a:r>
          </a:p>
          <a:p>
            <a:endParaRPr lang="en-US" b="0" i="1" dirty="0" smtClean="0"/>
          </a:p>
          <a:p>
            <a:r>
              <a:rPr lang="en-US" b="0" i="1" dirty="0" smtClean="0"/>
              <a:t>Transformations for single select-TX or transaction sequence</a:t>
            </a:r>
          </a:p>
          <a:p>
            <a:endParaRPr lang="en-US" b="0" i="1" dirty="0" smtClean="0"/>
          </a:p>
          <a:p>
            <a:r>
              <a:rPr lang="en-US" b="0" i="1" dirty="0" smtClean="0"/>
              <a:t>If </a:t>
            </a:r>
            <a:r>
              <a:rPr lang="en-US" i="1" dirty="0" smtClean="0"/>
              <a:t>session</a:t>
            </a:r>
            <a:r>
              <a:rPr lang="en-US" b="0" i="1" dirty="0" smtClean="0"/>
              <a:t> performs select-TX on history data create shadow table with </a:t>
            </a:r>
            <a:r>
              <a:rPr lang="en-US" i="1" dirty="0" smtClean="0"/>
              <a:t>session specific </a:t>
            </a:r>
            <a:r>
              <a:rPr lang="en-US" b="0" i="1" dirty="0" smtClean="0"/>
              <a:t>data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18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Shadow table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7631" y="1979906"/>
            <a:ext cx="3824303" cy="41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feld 7"/>
          <p:cNvSpPr txBox="1"/>
          <p:nvPr/>
        </p:nvSpPr>
        <p:spPr>
          <a:xfrm>
            <a:off x="214282" y="1142984"/>
            <a:ext cx="35396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revision_select_mode</a:t>
            </a:r>
            <a:r>
              <a:rPr lang="en-US" sz="2000" b="1" dirty="0" smtClean="0"/>
              <a:t> = version</a:t>
            </a:r>
          </a:p>
          <a:p>
            <a:r>
              <a:rPr lang="en-US" sz="2000" b="1" dirty="0" err="1" smtClean="0"/>
              <a:t>revision_select_asof</a:t>
            </a:r>
            <a:r>
              <a:rPr lang="en-US" sz="2000" b="1" dirty="0" smtClean="0"/>
              <a:t> = 9</a:t>
            </a:r>
            <a:endParaRPr lang="en-US" sz="2000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642910" y="3345420"/>
            <a:ext cx="900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Archive</a:t>
            </a:r>
            <a:endParaRPr lang="en-US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2928926" y="164305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InnoDB</a:t>
            </a:r>
            <a:endParaRPr lang="en-US" b="1" dirty="0"/>
          </a:p>
        </p:txBody>
      </p:sp>
      <p:sp>
        <p:nvSpPr>
          <p:cNvPr id="12" name="Pfeil nach rechts 11"/>
          <p:cNvSpPr/>
          <p:nvPr/>
        </p:nvSpPr>
        <p:spPr>
          <a:xfrm>
            <a:off x="2428860" y="5000636"/>
            <a:ext cx="3214710" cy="428628"/>
          </a:xfrm>
          <a:prstGeom prst="rightArrow">
            <a:avLst/>
          </a:prstGeom>
          <a:ln>
            <a:solidFill>
              <a:srgbClr val="5555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714752"/>
            <a:ext cx="2271722" cy="254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Pfeil nach rechts 13"/>
          <p:cNvSpPr/>
          <p:nvPr/>
        </p:nvSpPr>
        <p:spPr>
          <a:xfrm rot="1094309">
            <a:off x="4572000" y="3857628"/>
            <a:ext cx="1285884" cy="500066"/>
          </a:xfrm>
          <a:prstGeom prst="rightArrow">
            <a:avLst/>
          </a:prstGeom>
          <a:ln>
            <a:solidFill>
              <a:srgbClr val="5555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feld 14"/>
          <p:cNvSpPr txBox="1"/>
          <p:nvPr/>
        </p:nvSpPr>
        <p:spPr>
          <a:xfrm>
            <a:off x="7072330" y="3357562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InnoDB</a:t>
            </a:r>
            <a:endParaRPr lang="en-US" b="1" dirty="0"/>
          </a:p>
        </p:txBody>
      </p:sp>
      <p:sp>
        <p:nvSpPr>
          <p:cNvPr id="16" name="Pfeil nach rechts 15"/>
          <p:cNvSpPr/>
          <p:nvPr/>
        </p:nvSpPr>
        <p:spPr>
          <a:xfrm rot="5400000">
            <a:off x="6822297" y="2321711"/>
            <a:ext cx="1285884" cy="500066"/>
          </a:xfrm>
          <a:prstGeom prst="rightArrow">
            <a:avLst/>
          </a:prstGeom>
          <a:ln>
            <a:solidFill>
              <a:srgbClr val="5555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feld 16"/>
          <p:cNvSpPr txBox="1"/>
          <p:nvPr/>
        </p:nvSpPr>
        <p:spPr>
          <a:xfrm>
            <a:off x="6858016" y="1428736"/>
            <a:ext cx="1178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SELECT……</a:t>
            </a:r>
            <a:endParaRPr lang="en-US" b="1" dirty="0"/>
          </a:p>
        </p:txBody>
      </p:sp>
      <p:sp>
        <p:nvSpPr>
          <p:cNvPr id="18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9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20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19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/>
          <a:srcRect l="74843" t="43605"/>
          <a:stretch>
            <a:fillRect/>
          </a:stretch>
        </p:blipFill>
        <p:spPr bwMode="auto">
          <a:xfrm>
            <a:off x="6786578" y="3057955"/>
            <a:ext cx="2281190" cy="27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23" y="928670"/>
            <a:ext cx="684847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typical OLTP application</a:t>
            </a:r>
            <a:endParaRPr lang="en-US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/>
          <a:srcRect l="59458" t="30612" r="11335" b="23469"/>
          <a:stretch>
            <a:fillRect/>
          </a:stretch>
        </p:blipFill>
        <p:spPr bwMode="auto">
          <a:xfrm>
            <a:off x="4071934" y="2214554"/>
            <a:ext cx="200026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/>
          <a:srcRect t="26163" r="77153" b="22965"/>
          <a:stretch>
            <a:fillRect/>
          </a:stretch>
        </p:blipFill>
        <p:spPr bwMode="auto">
          <a:xfrm>
            <a:off x="-32" y="2214554"/>
            <a:ext cx="207170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2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0" i="1" dirty="0" smtClean="0"/>
              <a:t>“Auto” is optimal for insert and update performance via archive engine</a:t>
            </a:r>
          </a:p>
          <a:p>
            <a:endParaRPr lang="en-US" b="0" i="1" dirty="0" smtClean="0"/>
          </a:p>
          <a:p>
            <a:r>
              <a:rPr lang="en-US" b="0" i="1" dirty="0" smtClean="0"/>
              <a:t>Costs for table transformation once per session</a:t>
            </a:r>
          </a:p>
          <a:p>
            <a:endParaRPr lang="en-US" b="0" i="1" dirty="0" smtClean="0"/>
          </a:p>
          <a:p>
            <a:r>
              <a:rPr lang="en-US" b="0" i="1" dirty="0" smtClean="0"/>
              <a:t>Shadow table share between sessions?</a:t>
            </a:r>
          </a:p>
          <a:p>
            <a:endParaRPr lang="en-US" b="0" i="1" dirty="0" smtClean="0"/>
          </a:p>
          <a:p>
            <a:r>
              <a:rPr lang="en-US" b="0" i="1" dirty="0" smtClean="0"/>
              <a:t>How many selects before shadow is created?</a:t>
            </a:r>
          </a:p>
          <a:p>
            <a:endParaRPr lang="en-US" b="0" i="1" dirty="0" smtClean="0"/>
          </a:p>
          <a:p>
            <a:r>
              <a:rPr lang="en-US" b="0" i="1" dirty="0" smtClean="0"/>
              <a:t>Temporarily permanent shadow tables?</a:t>
            </a:r>
          </a:p>
          <a:p>
            <a:endParaRPr lang="en-US" b="0" i="1" dirty="0" smtClean="0"/>
          </a:p>
          <a:p>
            <a:r>
              <a:rPr lang="en-US" b="0" i="1" dirty="0" smtClean="0"/>
              <a:t>Incremental shadow tables?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20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0" i="1" dirty="0" smtClean="0"/>
              <a:t>V0.1 – Alpha released </a:t>
            </a:r>
            <a:r>
              <a:rPr lang="en-US" b="0" i="1" dirty="0" smtClean="0"/>
              <a:t>Sep ’08</a:t>
            </a:r>
            <a:endParaRPr lang="en-US" b="0" i="1" dirty="0" smtClean="0"/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Basic versioning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Homogenous storage engines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Multiple versioning schemas</a:t>
            </a:r>
          </a:p>
          <a:p>
            <a:r>
              <a:rPr lang="en-US" b="0" i="1" dirty="0" smtClean="0"/>
              <a:t>V0.2 – </a:t>
            </a:r>
            <a:r>
              <a:rPr lang="en-US" b="0" i="1" dirty="0" smtClean="0"/>
              <a:t>Beta release ’09</a:t>
            </a:r>
            <a:endParaRPr lang="en-US" b="0" i="1" dirty="0" smtClean="0"/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Bugfixes</a:t>
            </a:r>
            <a:r>
              <a:rPr lang="en-US" dirty="0" smtClean="0"/>
              <a:t> (thanks </a:t>
            </a:r>
            <a:r>
              <a:rPr lang="de-DE" dirty="0" smtClean="0"/>
              <a:t>Giuseppe</a:t>
            </a:r>
            <a:r>
              <a:rPr lang="en-US" dirty="0" smtClean="0"/>
              <a:t>) 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Hybrid storage engines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Insertion into history table as “admin”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Column fine versioning</a:t>
            </a:r>
          </a:p>
          <a:p>
            <a:r>
              <a:rPr lang="en-US" b="0" i="1" dirty="0" smtClean="0"/>
              <a:t>VX</a:t>
            </a:r>
          </a:p>
          <a:p>
            <a:pPr lvl="1">
              <a:buFont typeface="Symbol" pitchFamily="18" charset="2"/>
              <a:buChar char="-"/>
            </a:pPr>
            <a:r>
              <a:rPr lang="en-US" i="1" dirty="0" smtClean="0"/>
              <a:t> </a:t>
            </a:r>
            <a:r>
              <a:rPr lang="en-US" dirty="0" smtClean="0"/>
              <a:t>Intermediate optimizer for history tables (table scan vs. index)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 Temporary indexes for shadow tables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Automated schema selection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As of syntax for select modes</a:t>
            </a:r>
          </a:p>
          <a:p>
            <a:pPr lvl="1">
              <a:buFont typeface="Symbol" pitchFamily="18" charset="2"/>
              <a:buChar char="-"/>
            </a:pPr>
            <a:r>
              <a:rPr lang="en-US" dirty="0" smtClean="0"/>
              <a:t>Automated storage engine selection</a:t>
            </a:r>
            <a:endParaRPr lang="en-US" b="0" dirty="0" smtClean="0"/>
          </a:p>
          <a:p>
            <a:pPr lvl="1">
              <a:buFont typeface="Symbol" pitchFamily="18" charset="2"/>
              <a:buChar char="-"/>
            </a:pPr>
            <a:endParaRPr lang="en-US" dirty="0" smtClean="0"/>
          </a:p>
          <a:p>
            <a:pPr lvl="1">
              <a:buFont typeface="Symbol" pitchFamily="18" charset="2"/>
              <a:buChar char="-"/>
            </a:pPr>
            <a:endParaRPr lang="en-US" i="1" dirty="0" smtClean="0"/>
          </a:p>
          <a:p>
            <a:pPr lvl="1">
              <a:buFont typeface="Symbol" pitchFamily="18" charset="2"/>
              <a:buChar char="-"/>
            </a:pPr>
            <a:endParaRPr lang="en-US" b="0" i="1" dirty="0" smtClean="0"/>
          </a:p>
          <a:p>
            <a:pPr lvl="1">
              <a:buFont typeface="Symbol" pitchFamily="18" charset="2"/>
              <a:buChar char="-"/>
            </a:pPr>
            <a:endParaRPr lang="en-US" b="0" i="1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21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1" dirty="0" smtClean="0"/>
              <a:t>Transparent versioning for table data</a:t>
            </a:r>
          </a:p>
          <a:p>
            <a:r>
              <a:rPr lang="en-US" b="0" i="1" dirty="0" smtClean="0"/>
              <a:t>Usage of existing SE as base table</a:t>
            </a:r>
            <a:endParaRPr lang="en-US" b="0" i="1" dirty="0" smtClean="0"/>
          </a:p>
          <a:p>
            <a:r>
              <a:rPr lang="en-US" b="0" i="1" dirty="0" smtClean="0"/>
              <a:t>Storage of data versions with different schemas</a:t>
            </a:r>
          </a:p>
          <a:p>
            <a:r>
              <a:rPr lang="en-US" b="0" i="1" dirty="0" smtClean="0"/>
              <a:t>Disk optimal and SELECT optimal schemas</a:t>
            </a:r>
          </a:p>
          <a:p>
            <a:r>
              <a:rPr lang="en-US" b="0" i="1" dirty="0" smtClean="0"/>
              <a:t>Transformation of history tables into shadow tables for fast ASOF syntax</a:t>
            </a:r>
          </a:p>
          <a:p>
            <a:endParaRPr lang="en-US" b="0" i="1" dirty="0" smtClean="0"/>
          </a:p>
          <a:p>
            <a:r>
              <a:rPr lang="en-US" b="0" i="1" dirty="0" smtClean="0"/>
              <a:t> </a:t>
            </a:r>
            <a:endParaRPr lang="en-US" b="0" i="1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22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2844" y="1000108"/>
            <a:ext cx="9001156" cy="512605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Thanks to</a:t>
            </a:r>
          </a:p>
          <a:p>
            <a:pPr algn="ctr"/>
            <a:r>
              <a:rPr lang="de-DE" dirty="0" smtClean="0"/>
              <a:t>Guillaume </a:t>
            </a:r>
            <a:r>
              <a:rPr lang="de-DE" dirty="0" err="1" smtClean="0"/>
              <a:t>Delannoy</a:t>
            </a:r>
            <a:endParaRPr lang="de-DE" dirty="0" smtClean="0"/>
          </a:p>
          <a:p>
            <a:pPr algn="ctr"/>
            <a:r>
              <a:rPr lang="de-DE" dirty="0" smtClean="0"/>
              <a:t>Wolfgang Lehner (Technische Universität Dresden)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err="1" smtClean="0"/>
              <a:t>Dot</a:t>
            </a:r>
            <a:r>
              <a:rPr lang="de-DE" dirty="0" smtClean="0"/>
              <a:t> </a:t>
            </a:r>
            <a:r>
              <a:rPr lang="de-DE" dirty="0" err="1" smtClean="0"/>
              <a:t>org</a:t>
            </a:r>
            <a:r>
              <a:rPr lang="de-DE" dirty="0" smtClean="0"/>
              <a:t> </a:t>
            </a:r>
            <a:r>
              <a:rPr lang="de-DE" dirty="0" err="1" smtClean="0"/>
              <a:t>booth</a:t>
            </a:r>
            <a:endParaRPr lang="de-DE" dirty="0" smtClean="0"/>
          </a:p>
          <a:p>
            <a:pPr algn="ctr"/>
            <a:r>
              <a:rPr lang="de-DE" dirty="0" err="1" smtClean="0"/>
              <a:t>Tuesday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Wednesday</a:t>
            </a:r>
            <a:r>
              <a:rPr lang="de-DE" dirty="0" smtClean="0"/>
              <a:t> </a:t>
            </a:r>
          </a:p>
          <a:p>
            <a:pPr algn="ctr"/>
            <a:r>
              <a:rPr lang="de-DE" dirty="0" smtClean="0"/>
              <a:t>Booth 14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857496"/>
            <a:ext cx="57816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Ellipse 7"/>
          <p:cNvSpPr/>
          <p:nvPr/>
        </p:nvSpPr>
        <p:spPr>
          <a:xfrm>
            <a:off x="4643438" y="3786190"/>
            <a:ext cx="714380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23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Automated data versioning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501122" cy="2186006"/>
          </a:xfrm>
        </p:spPr>
        <p:txBody>
          <a:bodyPr>
            <a:normAutofit fontScale="92500" lnSpcReduction="10000"/>
          </a:bodyPr>
          <a:lstStyle/>
          <a:p>
            <a:r>
              <a:rPr lang="de-DE" sz="2400" u="sng" dirty="0" smtClean="0"/>
              <a:t>Peter Benjamin Volk</a:t>
            </a:r>
            <a:r>
              <a:rPr lang="de-DE" sz="2400" baseline="30000" dirty="0" smtClean="0"/>
              <a:t> * +</a:t>
            </a:r>
            <a:r>
              <a:rPr lang="de-DE" sz="2400" dirty="0" smtClean="0"/>
              <a:t>, Guillaume </a:t>
            </a:r>
            <a:r>
              <a:rPr lang="de-DE" sz="2400" dirty="0" err="1" smtClean="0"/>
              <a:t>Delannoy</a:t>
            </a:r>
            <a:r>
              <a:rPr lang="de-DE" sz="2400" baseline="30000" dirty="0" smtClean="0"/>
              <a:t> *</a:t>
            </a:r>
            <a:endParaRPr lang="de-DE" sz="2400" dirty="0" smtClean="0"/>
          </a:p>
          <a:p>
            <a:endParaRPr lang="de-DE" sz="2400" baseline="30000" dirty="0" smtClean="0"/>
          </a:p>
          <a:p>
            <a:r>
              <a:rPr lang="de-DE" sz="2400" baseline="30000" dirty="0" smtClean="0"/>
              <a:t>*</a:t>
            </a:r>
            <a:r>
              <a:rPr lang="de-DE" sz="2400" dirty="0" err="1" smtClean="0"/>
              <a:t>DDEngine.org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baseline="30000" dirty="0" smtClean="0"/>
              <a:t>+</a:t>
            </a:r>
            <a:r>
              <a:rPr lang="de-DE" sz="2400" dirty="0" smtClean="0"/>
              <a:t>Technische Universität Dresden</a:t>
            </a:r>
          </a:p>
          <a:p>
            <a:r>
              <a:rPr lang="de-DE" sz="2400" dirty="0" smtClean="0"/>
              <a:t>Database Technology Group</a:t>
            </a:r>
            <a:endParaRPr lang="de-DE" sz="24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C6AE60A-B69C-4790-82F7-3882EDF23186}" type="slidenum">
              <a:rPr lang="de-DE" smtClean="0"/>
              <a:pPr/>
              <a:t>24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0" i="1" dirty="0" smtClean="0"/>
              <a:t>Generic method for </a:t>
            </a:r>
            <a:r>
              <a:rPr lang="en-US" i="1" dirty="0" smtClean="0"/>
              <a:t>all</a:t>
            </a:r>
            <a:r>
              <a:rPr lang="en-US" b="0" i="1" dirty="0" smtClean="0"/>
              <a:t> DML statements on Table</a:t>
            </a:r>
          </a:p>
          <a:p>
            <a:endParaRPr lang="en-US" b="0" i="1" dirty="0" smtClean="0"/>
          </a:p>
          <a:p>
            <a:r>
              <a:rPr lang="en-US" b="0" i="1" dirty="0" smtClean="0"/>
              <a:t>Versioning with low overhead for DML </a:t>
            </a:r>
          </a:p>
          <a:p>
            <a:endParaRPr lang="en-US" b="0" i="1" dirty="0" smtClean="0"/>
          </a:p>
          <a:p>
            <a:r>
              <a:rPr lang="en-US" b="0" i="1" dirty="0" smtClean="0"/>
              <a:t>Schema optimal for workload and storage requirements</a:t>
            </a:r>
          </a:p>
          <a:p>
            <a:endParaRPr lang="en-US" b="0" i="1" dirty="0" smtClean="0"/>
          </a:p>
          <a:p>
            <a:r>
              <a:rPr lang="en-US" b="0" i="1" dirty="0" smtClean="0"/>
              <a:t>Versioned data accessible via SELECT statements</a:t>
            </a:r>
          </a:p>
          <a:p>
            <a:endParaRPr lang="en-US" b="0" i="1" dirty="0" smtClean="0"/>
          </a:p>
          <a:p>
            <a:r>
              <a:rPr lang="en-US" b="0" i="1" dirty="0" smtClean="0"/>
              <a:t>Low maintenance</a:t>
            </a:r>
          </a:p>
          <a:p>
            <a:endParaRPr lang="en-US" b="0" i="1" dirty="0" smtClean="0"/>
          </a:p>
          <a:p>
            <a:r>
              <a:rPr lang="en-US" b="0" i="1" dirty="0" smtClean="0"/>
              <a:t>No “own” storage engine</a:t>
            </a:r>
          </a:p>
          <a:p>
            <a:endParaRPr lang="en-US" b="0" i="1" dirty="0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auditing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1" dirty="0" smtClean="0"/>
              <a:t>Stakeholders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Required for data security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Legal regulations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Internal provisioning </a:t>
            </a:r>
          </a:p>
          <a:p>
            <a:r>
              <a:rPr lang="en-US" b="0" i="1" dirty="0" smtClean="0"/>
              <a:t>Real world example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1200 Tables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43% tables for versioning tables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Code for versioning most complicated in application and least maintained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Low TX volume on versioning tables</a:t>
            </a:r>
          </a:p>
          <a:p>
            <a:pPr lvl="1">
              <a:buFont typeface="Arial" pitchFamily="34" charset="0"/>
              <a:buChar char="•"/>
            </a:pPr>
            <a:endParaRPr lang="en-US" b="0" dirty="0" smtClean="0"/>
          </a:p>
          <a:p>
            <a:endParaRPr lang="en-US" b="0" i="1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4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auditing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0" i="1" dirty="0" smtClean="0"/>
              <a:t>Multiple table versioning schemas</a:t>
            </a:r>
          </a:p>
          <a:p>
            <a:r>
              <a:rPr lang="en-US" b="0" i="1" dirty="0" smtClean="0"/>
              <a:t>Implementation via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Triggers on tables</a:t>
            </a:r>
          </a:p>
          <a:p>
            <a:pPr lvl="2"/>
            <a:r>
              <a:rPr lang="en-US" dirty="0" smtClean="0"/>
              <a:t> High maintenance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Logic in application layer</a:t>
            </a:r>
          </a:p>
          <a:p>
            <a:pPr lvl="2"/>
            <a:r>
              <a:rPr lang="en-US" dirty="0" smtClean="0"/>
              <a:t> Multiple applications on same DB</a:t>
            </a:r>
          </a:p>
          <a:p>
            <a:pPr lvl="2"/>
            <a:r>
              <a:rPr lang="en-US" dirty="0" smtClean="0"/>
              <a:t> Complicated code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Query log extraction</a:t>
            </a:r>
          </a:p>
          <a:p>
            <a:pPr lvl="2"/>
            <a:r>
              <a:rPr lang="en-US" dirty="0" smtClean="0"/>
              <a:t> High storage effort</a:t>
            </a:r>
          </a:p>
          <a:p>
            <a:pPr lvl="2"/>
            <a:r>
              <a:rPr lang="en-US" dirty="0" smtClean="0"/>
              <a:t> Roll forward only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WL#2878 (Simple data auditing)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MySQL</a:t>
            </a:r>
            <a:r>
              <a:rPr lang="en-US" dirty="0" smtClean="0"/>
              <a:t> 7.0 (maybe)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5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214818"/>
            <a:ext cx="6644633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1142984"/>
            <a:ext cx="6643734" cy="291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572008"/>
            <a:ext cx="6644633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928670"/>
            <a:ext cx="6643734" cy="291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142976" y="3925868"/>
          <a:ext cx="6643734" cy="606937"/>
        </p:xfrm>
        <a:graphic>
          <a:graphicData uri="http://schemas.openxmlformats.org/presentationml/2006/ole">
            <p:oleObj spid="_x0000_s1034" name="Visio" r:id="rId5" imgW="6151320" imgH="562320" progId="Visio.Drawing.11">
              <p:link updateAutomatic="1"/>
            </p:oleObj>
          </a:graphicData>
        </a:graphic>
      </p:graphicFrame>
      <p:sp>
        <p:nvSpPr>
          <p:cNvPr id="11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6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142844" y="2571744"/>
            <a:ext cx="2500330" cy="32147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hteck 10"/>
          <p:cNvSpPr/>
          <p:nvPr/>
        </p:nvSpPr>
        <p:spPr>
          <a:xfrm>
            <a:off x="5357818" y="1285860"/>
            <a:ext cx="3786182" cy="4500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Versioning schemas (I)</a:t>
            </a:r>
            <a:endParaRPr lang="en-US" dirty="0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071546"/>
            <a:ext cx="2143140" cy="24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4676" y="1385008"/>
            <a:ext cx="3500462" cy="429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643182"/>
            <a:ext cx="2352686" cy="308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feld 16"/>
          <p:cNvSpPr txBox="1"/>
          <p:nvPr/>
        </p:nvSpPr>
        <p:spPr>
          <a:xfrm>
            <a:off x="850141" y="5857892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SINGLE</a:t>
            </a:r>
            <a:endParaRPr lang="en-US" b="1" dirty="0"/>
          </a:p>
        </p:txBody>
      </p:sp>
      <p:sp>
        <p:nvSpPr>
          <p:cNvPr id="18" name="Textfeld 17"/>
          <p:cNvSpPr txBox="1"/>
          <p:nvPr/>
        </p:nvSpPr>
        <p:spPr>
          <a:xfrm>
            <a:off x="6681711" y="5857892"/>
            <a:ext cx="976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DOUBLE</a:t>
            </a:r>
            <a:endParaRPr lang="en-US" b="1" dirty="0"/>
          </a:p>
        </p:txBody>
      </p:sp>
      <p:sp>
        <p:nvSpPr>
          <p:cNvPr id="13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7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1" grpId="0" animBg="1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Table creation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1" dirty="0" smtClean="0"/>
              <a:t>Revision engine as “normal” storage engine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create table CUSTOMER (</a:t>
            </a:r>
            <a:br>
              <a:rPr lang="en-US" sz="2000" b="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ID_CUSTOMER </a:t>
            </a:r>
            <a:r>
              <a:rPr lang="en-US" sz="2000" b="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 not null primary key,</a:t>
            </a:r>
            <a:br>
              <a:rPr lang="en-US" sz="2000" b="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FNAME char(20),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SNAME char(20),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STREET char(50),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CITY char(50),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ZIP </a:t>
            </a:r>
            <a:r>
              <a:rPr lang="en-US" sz="2000" b="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(10),</a:t>
            </a: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	CREATOR char(50)</a:t>
            </a:r>
            <a:br>
              <a:rPr lang="en-US" sz="2000" b="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engine=revision comment="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InnoDB:SINGLE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";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endParaRPr lang="en-US" sz="2000" b="0" i="1" dirty="0"/>
          </a:p>
        </p:txBody>
      </p:sp>
      <p:pic>
        <p:nvPicPr>
          <p:cNvPr id="7" name="Grafik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000636"/>
            <a:ext cx="871540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llipse 7"/>
          <p:cNvSpPr/>
          <p:nvPr/>
        </p:nvSpPr>
        <p:spPr>
          <a:xfrm>
            <a:off x="3216980" y="4143380"/>
            <a:ext cx="3857652" cy="71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8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Insert, Update, Delete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0" i="1" dirty="0" smtClean="0"/>
              <a:t>Insert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Insertion into base table</a:t>
            </a:r>
          </a:p>
          <a:p>
            <a:r>
              <a:rPr lang="en-US" b="0" i="1" dirty="0" smtClean="0"/>
              <a:t>Update</a:t>
            </a:r>
          </a:p>
          <a:p>
            <a:pPr lvl="1">
              <a:buFont typeface="Arial" pitchFamily="34" charset="0"/>
              <a:buChar char="•"/>
            </a:pPr>
            <a:r>
              <a:rPr lang="en-US" b="0" i="1" dirty="0" smtClean="0"/>
              <a:t>Marking of change properties in data set</a:t>
            </a:r>
          </a:p>
          <a:p>
            <a:pPr lvl="1">
              <a:buFont typeface="Arial" pitchFamily="34" charset="0"/>
              <a:buChar char="•"/>
            </a:pPr>
            <a:r>
              <a:rPr lang="en-US" b="0" i="1" dirty="0" smtClean="0"/>
              <a:t>Insertion old values into history table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Update on base table</a:t>
            </a:r>
          </a:p>
          <a:p>
            <a:r>
              <a:rPr lang="en-US" b="0" i="1" dirty="0" smtClean="0"/>
              <a:t>Delete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Insertion of row into history table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Mark row as deleted in history table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Delete on base table</a:t>
            </a:r>
          </a:p>
          <a:p>
            <a:r>
              <a:rPr lang="en-US" b="0" i="1" dirty="0" smtClean="0"/>
              <a:t>Versioning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Version ID is </a:t>
            </a:r>
            <a:r>
              <a:rPr lang="en-US" dirty="0" err="1" smtClean="0"/>
              <a:t>autoincrement</a:t>
            </a:r>
            <a:r>
              <a:rPr lang="en-US" dirty="0" smtClean="0"/>
              <a:t> per row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No DML statements at all on versioning tables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b="0" i="1" dirty="0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4284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21.04.2009</a:t>
            </a:r>
          </a:p>
          <a:p>
            <a:r>
              <a:rPr lang="de-DE" dirty="0" err="1" smtClean="0"/>
              <a:t>MySQL</a:t>
            </a:r>
            <a:r>
              <a:rPr lang="de-DE" dirty="0" smtClean="0"/>
              <a:t> Conference </a:t>
            </a:r>
            <a:r>
              <a:rPr lang="de-DE" dirty="0" err="1" smtClean="0"/>
              <a:t>and</a:t>
            </a:r>
            <a:r>
              <a:rPr lang="de-DE" dirty="0" smtClean="0"/>
              <a:t> Expo</a:t>
            </a:r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4294967295"/>
          </p:nvPr>
        </p:nvSpPr>
        <p:spPr>
          <a:xfrm>
            <a:off x="2857488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dirty="0" err="1" smtClean="0"/>
              <a:t>Automated</a:t>
            </a:r>
            <a:r>
              <a:rPr lang="de-DE" dirty="0" smtClean="0"/>
              <a:t> Data </a:t>
            </a:r>
            <a:r>
              <a:rPr lang="de-DE" dirty="0" err="1" smtClean="0"/>
              <a:t>Versioning</a:t>
            </a:r>
            <a:r>
              <a:rPr lang="de-DE" dirty="0" smtClean="0"/>
              <a:t> </a:t>
            </a:r>
          </a:p>
          <a:p>
            <a:r>
              <a:rPr lang="de-DE" dirty="0" smtClean="0"/>
              <a:t>© DDEngine.org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Slide </a:t>
            </a:r>
            <a:fld id="{6C6AE60A-B69C-4790-82F7-3882EDF23186}" type="slidenum">
              <a:rPr lang="de-DE" smtClean="0"/>
              <a:pPr/>
              <a:t>9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Benutzerdefiniert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55555"/>
      </a:accent1>
      <a:accent2>
        <a:srgbClr val="B2EA2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0</TotalTime>
  <Words>878</Words>
  <PresentationFormat>Bildschirmpräsentation (4:3)</PresentationFormat>
  <Paragraphs>278</Paragraphs>
  <Slides>24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Verknüpfungen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6" baseType="lpstr">
      <vt:lpstr>template</vt:lpstr>
      <vt:lpstr>images_presentation.vsd\Zeichnung\~architecture\Rechteck.21</vt:lpstr>
      <vt:lpstr>Automated data versioning</vt:lpstr>
      <vt:lpstr>A typical OLTP application</vt:lpstr>
      <vt:lpstr>Requirements</vt:lpstr>
      <vt:lpstr>Data auditing</vt:lpstr>
      <vt:lpstr>Data auditing</vt:lpstr>
      <vt:lpstr>Architecture</vt:lpstr>
      <vt:lpstr>Versioning schemas (I)</vt:lpstr>
      <vt:lpstr>Table creation</vt:lpstr>
      <vt:lpstr>Insert, Update, Delete</vt:lpstr>
      <vt:lpstr>Query expansion (Update)</vt:lpstr>
      <vt:lpstr>Evaluation (I)</vt:lpstr>
      <vt:lpstr>Data retrieval </vt:lpstr>
      <vt:lpstr>Evaluation (II)</vt:lpstr>
      <vt:lpstr>Versioning schemas (II)</vt:lpstr>
      <vt:lpstr>Table creation (II)</vt:lpstr>
      <vt:lpstr>Evaluation (III)</vt:lpstr>
      <vt:lpstr>Automatic table type selection</vt:lpstr>
      <vt:lpstr>Tradeoff</vt:lpstr>
      <vt:lpstr>Shadow table</vt:lpstr>
      <vt:lpstr>Challenges </vt:lpstr>
      <vt:lpstr>Status</vt:lpstr>
      <vt:lpstr>Conclusion</vt:lpstr>
      <vt:lpstr>Folie 23</vt:lpstr>
      <vt:lpstr>Automated data versioning</vt:lpstr>
    </vt:vector>
  </TitlesOfParts>
  <Company>TU Dresden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volk</dc:creator>
  <cp:lastModifiedBy>volk</cp:lastModifiedBy>
  <cp:revision>379</cp:revision>
  <dcterms:created xsi:type="dcterms:W3CDTF">2009-04-05T11:05:08Z</dcterms:created>
  <dcterms:modified xsi:type="dcterms:W3CDTF">2009-04-21T13:49:38Z</dcterms:modified>
</cp:coreProperties>
</file>